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8" r:id="rId2"/>
    <p:sldId id="412" r:id="rId3"/>
    <p:sldId id="448" r:id="rId4"/>
    <p:sldId id="479" r:id="rId5"/>
    <p:sldId id="455" r:id="rId6"/>
    <p:sldId id="478" r:id="rId7"/>
    <p:sldId id="456" r:id="rId8"/>
    <p:sldId id="458" r:id="rId9"/>
    <p:sldId id="460" r:id="rId10"/>
    <p:sldId id="457" r:id="rId11"/>
    <p:sldId id="459" r:id="rId12"/>
    <p:sldId id="433" r:id="rId13"/>
    <p:sldId id="473" r:id="rId14"/>
    <p:sldId id="474" r:id="rId15"/>
    <p:sldId id="476" r:id="rId16"/>
    <p:sldId id="477" r:id="rId17"/>
    <p:sldId id="472" r:id="rId18"/>
    <p:sldId id="453" r:id="rId19"/>
    <p:sldId id="454" r:id="rId20"/>
    <p:sldId id="461" r:id="rId21"/>
    <p:sldId id="462" r:id="rId22"/>
    <p:sldId id="463" r:id="rId23"/>
    <p:sldId id="451" r:id="rId24"/>
    <p:sldId id="464" r:id="rId25"/>
    <p:sldId id="465" r:id="rId26"/>
    <p:sldId id="466" r:id="rId27"/>
    <p:sldId id="468" r:id="rId28"/>
    <p:sldId id="469" r:id="rId29"/>
    <p:sldId id="470" r:id="rId30"/>
    <p:sldId id="471" r:id="rId31"/>
    <p:sldId id="426" r:id="rId32"/>
    <p:sldId id="350" r:id="rId33"/>
    <p:sldId id="386" r:id="rId34"/>
    <p:sldId id="327" r:id="rId35"/>
    <p:sldId id="342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44"/>
    <p:restoredTop sz="91576"/>
  </p:normalViewPr>
  <p:slideViewPr>
    <p:cSldViewPr snapToGrid="0">
      <p:cViewPr varScale="1">
        <p:scale>
          <a:sx n="117" d="100"/>
          <a:sy n="117" d="100"/>
        </p:scale>
        <p:origin x="1008" y="176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17.11.25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hyperlink" Target="https://user-web.icecube.wisc.edu/~pgutjahr/PromptMuons/Index.html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12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12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2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icecube/NNMFi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Prompt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Forward Fit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Gutjahr, Leander Flottau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CR Call </a:t>
            </a: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November 18,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AAE11A-A84C-F008-0C58-E1102A7FF6F6}"/>
              </a:ext>
            </a:extLst>
          </p:cNvPr>
          <p:cNvSpPr txBox="1"/>
          <p:nvPr/>
        </p:nvSpPr>
        <p:spPr>
          <a:xfrm>
            <a:off x="10593659" y="5344515"/>
            <a:ext cx="1950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 page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8051-65A0-AA4B-584F-49DF20866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Scan: Charmed &amp; Unflavored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9E7F9C-999D-B5F5-F279-ABF72A137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7300" y="1374167"/>
            <a:ext cx="5854700" cy="4394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8E34A-0EA2-0266-7458-FD80BE4D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FD62B9-D2A9-6C29-D8F6-7990F2F5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7C9771-A44C-7F58-AA34-244C7541B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74167"/>
            <a:ext cx="5854700" cy="4394200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BB83A38F-FF73-CE77-0CF2-1757A60EF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651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A886-572D-F316-288B-F4827498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2D Scan: Charmed &amp; Unflavored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8F35CF-2796-26A3-6A2D-C4E75CFAD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706" y="1445419"/>
            <a:ext cx="5854700" cy="4394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F77A6-F448-0CB9-B572-1E7340D3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7ECA2-8494-5AF1-1426-241179713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472872E7-BFD9-66E9-FEAB-A7F51299D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C317-75A9-236C-1B7D-1153770C2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516D0-2185-7577-D36F-CB7FCA34F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FF50-69F4-D875-C8BE-4C0CB864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F128-579B-2AAA-A337-9AD396F9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C32DF71C-D705-7CE2-75EF-BED0ED2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74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A53B4872-731D-F2F9-6CE8-16810B60C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915" y="1534795"/>
            <a:ext cx="5854700" cy="4394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A407B-895F-7B2B-637E-46DFA0EF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Burnsample Normalization Fits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1F3B9-BEF8-44ED-8021-4DA53B9A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AD9F7-1337-D3DA-7ECA-032293D8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67409B4-5010-FC6B-B1B5-7ADA671D7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4795"/>
            <a:ext cx="5854700" cy="439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A6D3C-D080-E756-6EAE-E04F5EF5BF62}"/>
              </a:ext>
            </a:extLst>
          </p:cNvPr>
          <p:cNvSpPr txBox="1"/>
          <p:nvPr/>
        </p:nvSpPr>
        <p:spPr>
          <a:xfrm>
            <a:off x="2485530" y="1610088"/>
            <a:ext cx="883640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DE" dirty="0"/>
              <a:t>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8B004C-F0BF-138B-F890-77C75DE581E7}"/>
              </a:ext>
            </a:extLst>
          </p:cNvPr>
          <p:cNvSpPr txBox="1"/>
          <p:nvPr/>
        </p:nvSpPr>
        <p:spPr>
          <a:xfrm>
            <a:off x="8001000" y="1610088"/>
            <a:ext cx="2341603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DE" dirty="0"/>
              <a:t>Charmed &amp; Unflavored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ED4BF-E338-8688-B2FB-AF770544F9E6}"/>
              </a:ext>
            </a:extLst>
          </p:cNvPr>
          <p:cNvSpPr txBox="1"/>
          <p:nvPr/>
        </p:nvSpPr>
        <p:spPr>
          <a:xfrm>
            <a:off x="11239343" y="605839"/>
            <a:ext cx="80291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200" dirty="0"/>
              <a:t>Bins</a:t>
            </a:r>
          </a:p>
          <a:p>
            <a:r>
              <a:rPr lang="en-DE" sz="1200" dirty="0"/>
              <a:t>10 energy</a:t>
            </a:r>
          </a:p>
          <a:p>
            <a:r>
              <a:rPr lang="en-DE" sz="1200" dirty="0"/>
              <a:t>2 zenith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4A13784-6FE2-00A7-2551-6DBF3F3CA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76F688-7186-1375-C84C-C97629233A7F}"/>
              </a:ext>
            </a:extLst>
          </p:cNvPr>
          <p:cNvSpPr txBox="1"/>
          <p:nvPr/>
        </p:nvSpPr>
        <p:spPr>
          <a:xfrm>
            <a:off x="1551109" y="6024664"/>
            <a:ext cx="270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rompt norm = 0.87 ± 0.42</a:t>
            </a:r>
          </a:p>
        </p:txBody>
      </p:sp>
    </p:spTree>
    <p:extLst>
      <p:ext uri="{BB962C8B-B14F-4D97-AF65-F5344CB8AC3E}">
        <p14:creationId xmlns:p14="http://schemas.microsoft.com/office/powerpoint/2010/main" val="645227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4549-A085-9CE2-33D5-ED5E2F3A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2D Scans Burnsample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20A10-2B19-2675-C85B-0BD1681D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41914-2682-8348-3C55-775CF9AA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05A863A-597A-7358-0022-2C0088E88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7300" y="1534795"/>
            <a:ext cx="5854700" cy="439420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EAA2D1-874C-DC03-EDC3-547FEF146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85" y="1534795"/>
            <a:ext cx="5854700" cy="4394200"/>
          </a:xfrm>
          <a:prstGeom prst="rect">
            <a:avLst/>
          </a:prstGeom>
        </p:spPr>
      </p:pic>
      <p:pic>
        <p:nvPicPr>
          <p:cNvPr id="20" name="Picture 2" descr="Logo Cosmic Interacting Matters">
            <a:extLst>
              <a:ext uri="{FF2B5EF4-FFF2-40B4-BE49-F238E27FC236}">
                <a16:creationId xmlns:a16="http://schemas.microsoft.com/office/drawing/2014/main" id="{9E01875B-505F-2AF4-6C0A-018FEC12A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D5964D-6F70-1D4F-B5E9-FB08CED79721}"/>
              </a:ext>
            </a:extLst>
          </p:cNvPr>
          <p:cNvSpPr txBox="1"/>
          <p:nvPr/>
        </p:nvSpPr>
        <p:spPr>
          <a:xfrm>
            <a:off x="2485530" y="1610088"/>
            <a:ext cx="883640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DE" dirty="0"/>
              <a:t>Prompt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07EDB9-A960-AF6C-D31B-3394203C4BEC}"/>
              </a:ext>
            </a:extLst>
          </p:cNvPr>
          <p:cNvSpPr txBox="1"/>
          <p:nvPr/>
        </p:nvSpPr>
        <p:spPr>
          <a:xfrm>
            <a:off x="7896555" y="1610088"/>
            <a:ext cx="2341603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DE" dirty="0"/>
              <a:t>Charmed &amp; Unflavored</a:t>
            </a:r>
          </a:p>
        </p:txBody>
      </p:sp>
    </p:spTree>
    <p:extLst>
      <p:ext uri="{BB962C8B-B14F-4D97-AF65-F5344CB8AC3E}">
        <p14:creationId xmlns:p14="http://schemas.microsoft.com/office/powerpoint/2010/main" val="1166163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94AB-9BF2-773A-B5B5-CA0AF3B77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Data—MC: Pre &amp; Post Fit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FA4C05-5B87-6954-38BE-1ED3DB082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1790" y="1803658"/>
            <a:ext cx="5854700" cy="4394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74B81-A296-796C-7013-C68949C53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579A1-E4EE-3138-EB59-DE3F7A1F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9F62AC-AE66-5408-48D0-7CF8D5D449D9}"/>
              </a:ext>
            </a:extLst>
          </p:cNvPr>
          <p:cNvSpPr txBox="1"/>
          <p:nvPr/>
        </p:nvSpPr>
        <p:spPr>
          <a:xfrm>
            <a:off x="8847117" y="1539746"/>
            <a:ext cx="873188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DE" dirty="0"/>
              <a:t>Post Fit</a:t>
            </a:r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6F7A2CD2-852A-FD14-5BB2-F75AB161F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804EF-17C6-0A03-1A00-10DE6394D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1" y="1803658"/>
            <a:ext cx="5854700" cy="4394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72516A-DBE0-7355-A1C0-B88511078F83}"/>
              </a:ext>
            </a:extLst>
          </p:cNvPr>
          <p:cNvSpPr txBox="1"/>
          <p:nvPr/>
        </p:nvSpPr>
        <p:spPr>
          <a:xfrm>
            <a:off x="2708212" y="1539746"/>
            <a:ext cx="78438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DE" dirty="0"/>
              <a:t>Pre Fit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9C0C8F-C567-381C-FE2E-F9445B01B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954589"/>
            <a:ext cx="7772400" cy="3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24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465B1-15BA-9290-C00C-5F548B6C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FFF47-98C2-7F8F-FD6A-3A827081C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Use SAY likelihood in NNMFit to fit prompt (charm/unflavored) normalization</a:t>
            </a:r>
          </a:p>
          <a:p>
            <a:r>
              <a:rPr lang="en-DE" dirty="0"/>
              <a:t>9 (10) free parameters</a:t>
            </a:r>
          </a:p>
          <a:p>
            <a:pPr lvl="1"/>
            <a:r>
              <a:rPr lang="en-DE" dirty="0"/>
              <a:t>5 ice systematics</a:t>
            </a:r>
          </a:p>
          <a:p>
            <a:pPr lvl="1"/>
            <a:r>
              <a:rPr lang="en-DE" dirty="0"/>
              <a:t>CR interpolation</a:t>
            </a:r>
          </a:p>
          <a:p>
            <a:pPr lvl="1"/>
            <a:r>
              <a:rPr lang="en-DE" dirty="0"/>
              <a:t>Spectral index shift</a:t>
            </a:r>
          </a:p>
          <a:p>
            <a:pPr lvl="1"/>
            <a:r>
              <a:rPr lang="en-GB" dirty="0"/>
              <a:t>P</a:t>
            </a:r>
            <a:r>
              <a:rPr lang="en-DE" dirty="0"/>
              <a:t>rompt (charm/unflavored) norm</a:t>
            </a:r>
          </a:p>
          <a:p>
            <a:r>
              <a:rPr lang="en-DE" dirty="0"/>
              <a:t>12 years prediction for prompt norm &gt; 7 sigma</a:t>
            </a:r>
          </a:p>
          <a:p>
            <a:r>
              <a:rPr lang="en-DE" dirty="0"/>
              <a:t>Burnsample (~100 days) fit</a:t>
            </a:r>
          </a:p>
          <a:p>
            <a:pPr lvl="1"/>
            <a:r>
              <a:rPr lang="en-DE" dirty="0"/>
              <a:t>Good data—mc agreement with fitted nuisance parameters</a:t>
            </a:r>
          </a:p>
          <a:p>
            <a:pPr lvl="1"/>
            <a:r>
              <a:rPr lang="en-DE" dirty="0"/>
              <a:t>~1.7 sigma for prompt</a:t>
            </a:r>
          </a:p>
          <a:p>
            <a:pPr lvl="1"/>
            <a:r>
              <a:rPr lang="en-GB" dirty="0"/>
              <a:t>P</a:t>
            </a:r>
            <a:r>
              <a:rPr lang="en-DE" dirty="0"/>
              <a:t>rompt norm = 0.87 ± 0.42</a:t>
            </a:r>
          </a:p>
          <a:p>
            <a:pPr lvl="1"/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75FC6-F809-0DBA-3B9C-3FE4C8CD8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9BAD7-0882-9DDB-85FB-231B0F0D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72FD1BF-BD62-4746-C994-C8C5223AD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2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02864-8748-1E83-FDB3-9F5A7FE69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DDE9-B161-F95F-E6DD-F18BA31B5A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D3E56-F34D-C135-B7A6-58A8C4280B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2ED19-7162-A79D-1ED9-C9DA6B3D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48F4D-9E53-AF43-1365-E9D987C36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786C4D7-6DD8-B228-2300-8526E4546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825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30AB-D02B-2195-365F-CBF0A1949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Reconstructions Level 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562564-C480-E5CE-B55B-DD2122057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16" y="1231900"/>
            <a:ext cx="5854700" cy="4394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B65B4-8E47-606E-8790-9E2B4E6D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CB0B3C-7B99-E8CF-76AE-E26BBA6E8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DEB381-93F1-568F-1E33-36DEE056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231900"/>
            <a:ext cx="5854700" cy="4394200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F2E90993-9D15-B3DA-024A-96CA0EA5B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03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2B627-606B-A49E-C5D3-5F7690398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Reconstructions Level 4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739F1F-DC14-6A1D-3B1D-45C87FD1B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00" y="1374167"/>
            <a:ext cx="5854700" cy="4394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1708A-D8D6-672E-E71F-15DE537AB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F5C72-E34B-96BB-F94F-DF4989D8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AAEFC2-4031-FDF5-4741-31995AB5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374167"/>
            <a:ext cx="5854700" cy="4394200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55E00E2A-5B6E-6E9E-0F67-231F087E9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5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E2E93-DFD3-33A7-6765-E9DAC0D5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Poisson vs SAY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A97656-6C3F-D7FF-A87C-C20C6DF94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2399" y="675556"/>
            <a:ext cx="7141029" cy="535964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B33B0-EB2A-A041-F34E-C3C01792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3509D-D437-7E59-2715-69144026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963B5-F322-22C1-4A93-D965BEED003C}"/>
              </a:ext>
            </a:extLst>
          </p:cNvPr>
          <p:cNvSpPr txBox="1"/>
          <p:nvPr/>
        </p:nvSpPr>
        <p:spPr>
          <a:xfrm>
            <a:off x="593766" y="1721922"/>
            <a:ext cx="2020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12 years lifetime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Final Level</a:t>
            </a:r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43A7010F-1630-1901-32CE-D9D32607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44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4FA3-32E4-6CAF-5CB2-C0FE397FB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LLH Scan Ice Systematics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70F941-7692-1BB8-AFE0-A687DD915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6253" y="2325074"/>
            <a:ext cx="3748811" cy="281364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CBBC0-EC72-A2F6-F7A1-85E55EC79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3F57A-36B0-8D9F-B4D4-74AB5934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09EED-7022-480D-0853-05636014F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4005761"/>
            <a:ext cx="3748809" cy="2813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6657A9-604C-E8CC-7ECD-03C59767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108" y="1226929"/>
            <a:ext cx="3748809" cy="2813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F484E9-B1BF-3D02-633D-643288AB7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445" y="4005761"/>
            <a:ext cx="3748810" cy="2813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9E779F-093F-E8FC-135D-A6F74E0C6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485" y="1226929"/>
            <a:ext cx="3748809" cy="2813640"/>
          </a:xfrm>
          <a:prstGeom prst="rect">
            <a:avLst/>
          </a:prstGeom>
        </p:spPr>
      </p:pic>
      <p:pic>
        <p:nvPicPr>
          <p:cNvPr id="20" name="Picture 2" descr="Logo Cosmic Interacting Matters">
            <a:extLst>
              <a:ext uri="{FF2B5EF4-FFF2-40B4-BE49-F238E27FC236}">
                <a16:creationId xmlns:a16="http://schemas.microsoft.com/office/drawing/2014/main" id="{C9DDA5BC-F6D3-4A66-0356-F56D18BED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665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C317F-DBF3-3726-0F40-8D79FEF21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LLH Scan CR Gradient &amp; Spectral Index Shift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F8EBFBE-42FD-9FEE-3670-4053E1C543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326902"/>
            <a:ext cx="5854700" cy="4394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97BD2-E00D-2BDF-235C-9625EDBF8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C31DE-FD05-56C9-AF2C-AD7A9EDFA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5E914-BD31-B3E1-0B9F-092D13A81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6902"/>
            <a:ext cx="5854700" cy="4394200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5D497646-39B8-1767-D3A4-AA3C1BC91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553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1CAE-0531-5462-66F6-C7C7013D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D50CB-7DCC-3051-F029-FCC3CCF4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4EE64-3DDE-17CA-55AA-B041FFD0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3A2AF-2D4F-CC5E-8201-56B2C871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160"/>
            <a:ext cx="5658569" cy="44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D5F1E-8B68-1CE7-401F-45046550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21" y="1416610"/>
            <a:ext cx="5658569" cy="4421000"/>
          </a:xfrm>
          <a:prstGeom prst="rect">
            <a:avLst/>
          </a:prstGeom>
        </p:spPr>
      </p:pic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FA03775-D20C-E585-24F8-B474E1D3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348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B99D-6B28-9177-6A8C-FF1D91EA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Bias All Systematics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6A81821-FB65-4E6D-65B8-6A6BA988E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285" y="675556"/>
            <a:ext cx="7205436" cy="54079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7A025-2A70-9812-472D-A91B4B67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16F81-9AE2-BE0F-259A-5413A49A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D6E57-5DFE-0742-0C4A-8A9F6B558A00}"/>
              </a:ext>
            </a:extLst>
          </p:cNvPr>
          <p:cNvSpPr txBox="1"/>
          <p:nvPr/>
        </p:nvSpPr>
        <p:spPr>
          <a:xfrm>
            <a:off x="855023" y="1971304"/>
            <a:ext cx="2020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12 years lifetime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Final Level</a:t>
            </a:r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C4E06D43-4167-8715-B342-5AA44ADA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23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4AD4-D11F-B124-F721-F4C1FC91A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 Systematics Impact on Bin 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C4EEC5-207B-4B97-DF15-75E431179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7440"/>
            <a:ext cx="3756757" cy="28196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FC47A-E943-356E-B944-9A03B55EB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711C-E022-9DA8-F885-CB4CC8BA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257611-021D-7EFA-C7A4-61ABEE490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27045"/>
            <a:ext cx="3756758" cy="2819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A59B3A-387B-569D-2790-9437EA939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757" y="1107439"/>
            <a:ext cx="3756759" cy="2819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1FA50F-1A23-B362-7565-102B8932E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753" y="3927044"/>
            <a:ext cx="3756761" cy="28196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601EE7-A724-DDC9-A048-F26319BD8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176" y="2322092"/>
            <a:ext cx="3756758" cy="28196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C0F072-5D7A-81B3-FAD9-10E11C6D6A86}"/>
              </a:ext>
            </a:extLst>
          </p:cNvPr>
          <p:cNvSpPr txBox="1"/>
          <p:nvPr/>
        </p:nvSpPr>
        <p:spPr>
          <a:xfrm>
            <a:off x="7688867" y="5564358"/>
            <a:ext cx="3466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Baseline = entire snowstorm set</a:t>
            </a:r>
          </a:p>
        </p:txBody>
      </p:sp>
      <p:pic>
        <p:nvPicPr>
          <p:cNvPr id="17" name="Picture 2" descr="Logo Cosmic Interacting Matters">
            <a:extLst>
              <a:ext uri="{FF2B5EF4-FFF2-40B4-BE49-F238E27FC236}">
                <a16:creationId xmlns:a16="http://schemas.microsoft.com/office/drawing/2014/main" id="{50B1C79F-7CD9-DB46-5B8A-CE4BB447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101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911A-30D4-B7A7-22E2-69D51658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Different Binnings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60C72C-905F-E9A2-AA13-FE0D08644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7828" y="675556"/>
            <a:ext cx="7147919" cy="536481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3F72C-4BB0-5D6D-7580-1BEE2F961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5FA07-368F-91D7-D251-9019B0D7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9D7341-2B4C-721B-76ED-0BE674697D16}"/>
              </a:ext>
            </a:extLst>
          </p:cNvPr>
          <p:cNvSpPr txBox="1"/>
          <p:nvPr/>
        </p:nvSpPr>
        <p:spPr>
          <a:xfrm>
            <a:off x="1365662" y="1971304"/>
            <a:ext cx="2020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12 years lifetime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Final Level</a:t>
            </a:r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7EC73490-04B8-9607-A128-334350EB3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280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DFAF3-373D-D97C-89D4-6E9F69F1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Parameter Correlations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D0BC2E-EE7E-FDBD-755E-6CED2A6E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420" y="1431124"/>
            <a:ext cx="5746096" cy="49252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F35C5-2566-6CBF-CF16-F1AA412FA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385AE-66F7-AD08-6084-927FB2E0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56C757-7D2F-1DD7-30B0-76BF4C823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1125"/>
            <a:ext cx="5746096" cy="4925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F4971F-DFC6-7D7D-983B-6B465E4BDE7C}"/>
              </a:ext>
            </a:extLst>
          </p:cNvPr>
          <p:cNvSpPr txBox="1"/>
          <p:nvPr/>
        </p:nvSpPr>
        <p:spPr>
          <a:xfrm>
            <a:off x="8391897" y="1105337"/>
            <a:ext cx="1736437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DE" dirty="0"/>
              <a:t>Fit prompt norm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C91AA-4F02-B387-679B-1F16FB0EA30A}"/>
              </a:ext>
            </a:extLst>
          </p:cNvPr>
          <p:cNvSpPr txBox="1"/>
          <p:nvPr/>
        </p:nvSpPr>
        <p:spPr>
          <a:xfrm>
            <a:off x="1456518" y="1105337"/>
            <a:ext cx="313989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DE" dirty="0"/>
              <a:t>Fit charmed &amp; unflavored norm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F78C6F49-68A5-2FCD-3DBA-37D1FED0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366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299F0C-C3A3-0CAA-0D5E-DE30BEF22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79" y="958530"/>
            <a:ext cx="3879242" cy="291153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FE8CC6-2BC7-4310-E969-F5F3D73ED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713" y="984193"/>
            <a:ext cx="3879242" cy="29115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752396-AAB7-DF3C-77B3-F4F68F57F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266" y="4345711"/>
            <a:ext cx="3291991" cy="24707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955106-7318-D679-E845-04E3EDAED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670" y="2697819"/>
            <a:ext cx="3462263" cy="2598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CFEB95-B93D-BF19-3706-497AA4DC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5" y="518020"/>
            <a:ext cx="11508010" cy="742315"/>
          </a:xfrm>
        </p:spPr>
        <p:txBody>
          <a:bodyPr/>
          <a:lstStyle/>
          <a:p>
            <a:r>
              <a:rPr lang="en-DE" dirty="0"/>
              <a:t>Fitted Systematics in Prompt Scan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B8B09-B276-1D2B-F194-F08B74880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9BAE8-4ABC-BF2F-B474-C8A7DFA2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C0BC78-4401-ECFC-35AE-EAB8B905A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376985"/>
            <a:ext cx="3291099" cy="24701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559298-09F7-8E5A-4A33-9676E67892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398" y="410842"/>
            <a:ext cx="3123728" cy="23444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7EDE8-AF98-968C-4667-5C82CDF6ABEB}"/>
              </a:ext>
            </a:extLst>
          </p:cNvPr>
          <p:cNvSpPr txBox="1"/>
          <p:nvPr/>
        </p:nvSpPr>
        <p:spPr>
          <a:xfrm>
            <a:off x="4061361" y="41510"/>
            <a:ext cx="4996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Most nuisance parametes fitted within the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600" dirty="0"/>
              <a:t>CR interpolation = 0 for prompt &gt; 1.25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7EFC8E-31A8-6D15-9F8D-3BA0C9E7E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3527" y="4387522"/>
            <a:ext cx="3291100" cy="2470110"/>
          </a:xfrm>
          <a:prstGeom prst="rect">
            <a:avLst/>
          </a:prstGeom>
        </p:spPr>
      </p:pic>
      <p:pic>
        <p:nvPicPr>
          <p:cNvPr id="24" name="Picture 2" descr="Logo Cosmic Interacting Matters">
            <a:extLst>
              <a:ext uri="{FF2B5EF4-FFF2-40B4-BE49-F238E27FC236}">
                <a16:creationId xmlns:a16="http://schemas.microsoft.com/office/drawing/2014/main" id="{414C8B17-7AC8-D201-1719-06656D1F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394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D179-2192-0DB2-7F06-E5CF244F6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MC Statistics Final Level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B7D486-B35E-89D3-F3AA-4A243345F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087" y="1107440"/>
            <a:ext cx="6713712" cy="50389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3B366-6E49-44C1-A1C1-CC61C7BBB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86244-A3EF-D1AE-EDA9-00537823A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EDFBC386-B8BE-8526-AB76-A4A5B7F48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44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F6A4-4420-BB06-F73E-07573EA2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D3E0-CAA1-07F0-E804-BAA4C103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F4CD-B0BD-5BD3-8748-7BB083B2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3A73-CB1A-97EB-0988-FF06055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AB2FF6-E097-5FB3-5371-D2300765F9C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548008-F73C-43ED-2338-E924BA511D8B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602E1E-DB6B-7EB6-A798-97487EEF4765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88016B-B7C5-B699-1EC5-193315E88FEF}"/>
              </a:ext>
            </a:extLst>
          </p:cNvPr>
          <p:cNvSpPr/>
          <p:nvPr/>
        </p:nvSpPr>
        <p:spPr>
          <a:xfrm>
            <a:off x="8739264" y="1069121"/>
            <a:ext cx="214469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5D3FBC-8D67-48C9-FC06-37BA0F1DED44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384311-72A1-01D2-C857-F7AAE5EB2C0B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1A4DB9-8E5C-A6D4-33F2-A92FBDF54727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74E1288-39C0-BD1E-2C45-409AAE083857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6CD4B5-346E-EDDC-60AA-F20E0D09067A}"/>
              </a:ext>
            </a:extLst>
          </p:cNvPr>
          <p:cNvSpPr/>
          <p:nvPr/>
        </p:nvSpPr>
        <p:spPr>
          <a:xfrm>
            <a:off x="175172" y="3952794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AA62B0-4996-7A81-316C-D87E79CBE54C}"/>
              </a:ext>
            </a:extLst>
          </p:cNvPr>
          <p:cNvSpPr/>
          <p:nvPr/>
        </p:nvSpPr>
        <p:spPr>
          <a:xfrm>
            <a:off x="176442" y="2115845"/>
            <a:ext cx="2033358" cy="1541755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</a:t>
            </a:r>
            <a:r>
              <a:rPr lang="en-DE" sz="1400">
                <a:solidFill>
                  <a:schemeClr val="tx2"/>
                </a:solidFill>
              </a:rPr>
              <a:t>100 EeV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Snowstorm</a:t>
            </a:r>
            <a:endParaRPr lang="en-DE" sz="1400" dirty="0">
              <a:solidFill>
                <a:schemeClr val="tx2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1B8C46-AE1A-3C74-BC33-F654BAC465BB}"/>
              </a:ext>
            </a:extLst>
          </p:cNvPr>
          <p:cNvSpPr/>
          <p:nvPr/>
        </p:nvSpPr>
        <p:spPr>
          <a:xfrm>
            <a:off x="8739264" y="2137100"/>
            <a:ext cx="2144696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 dirty="0">
                <a:solidFill>
                  <a:schemeClr val="tx2"/>
                </a:solidFill>
              </a:rPr>
              <a:t>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3AD02-F5AF-2F9A-BE66-59D1BC60F8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D4D161-56B0-E981-BAAE-89349E7F357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C1C263-BDBA-6ADE-8891-133B7867A01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2D124C-732E-A6A9-90F7-A52DB0D4818E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3121" y="174960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0CE5D0-4F6F-6D48-8552-94596D41A5A2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657600"/>
            <a:ext cx="2540" cy="29519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E0B541-1D5D-E8CB-1EE6-AF94C64C119B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640B49-BB19-CE25-6172-C78136940749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317E4F-0C02-4604-92F1-764EE8F3EDE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598416-B322-FB4B-88F0-D2E74DCBF0EC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6CA844-BD65-015B-59CC-F2B3C6B94DB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811612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E21649-5DDD-884C-BCBA-D467F3E8EE4A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62B604-BD35-E7F7-7D8B-302270283492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C219C180-324B-D18A-E2CC-91A70D52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74603C-4575-5664-9C1B-9557A7053EF5}"/>
              </a:ext>
            </a:extLst>
          </p:cNvPr>
          <p:cNvSpPr/>
          <p:nvPr/>
        </p:nvSpPr>
        <p:spPr>
          <a:xfrm>
            <a:off x="8739264" y="3317358"/>
            <a:ext cx="214469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Forward Folding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12F568-F17A-F551-7391-D51CFD01017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948785" y="1406238"/>
            <a:ext cx="790479" cy="2251362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CFC3B05-2EB8-2271-B54D-F0EB89D1166C}"/>
              </a:ext>
            </a:extLst>
          </p:cNvPr>
          <p:cNvSpPr/>
          <p:nvPr/>
        </p:nvSpPr>
        <p:spPr>
          <a:xfrm>
            <a:off x="8739263" y="4402929"/>
            <a:ext cx="2144697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Prompt normalization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692080-8765-A153-9C2D-F686DF29C302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9811612" y="3997842"/>
            <a:ext cx="0" cy="405087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6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3F78B-2A17-D490-325C-F7541449C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Spectrum Final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7B29A-D7E1-0BA8-5B87-EBCCD4BA5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F47EF-FB09-95C2-E536-8FDC1CD0D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F7567356-F1ED-3E70-6227-9BDF9ABC2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706" y="1445419"/>
            <a:ext cx="5854700" cy="4394200"/>
          </a:xfr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9C12AAD-3C05-DCA6-E04A-AEB3C45E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671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04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9A4C4EB-F4D2-7DB8-53D4-0A694AA1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61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3487E-FB8A-7706-603D-325B9E9E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NNMFit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6C41-A42C-6BB9-D8E6-12371B81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NNMFit</a:t>
            </a:r>
            <a:endParaRPr lang="en-GB" dirty="0"/>
          </a:p>
          <a:p>
            <a:r>
              <a:rPr lang="en-GB" dirty="0"/>
              <a:t>Actively maintained python tool </a:t>
            </a:r>
            <a:r>
              <a:rPr lang="en-GB" dirty="0">
                <a:sym typeface="Wingdings" pitchFamily="2" charset="2"/>
              </a:rPr>
              <a:t> diffuse group uses it</a:t>
            </a:r>
          </a:p>
          <a:p>
            <a:r>
              <a:rPr lang="en-GB" dirty="0">
                <a:sym typeface="Wingdings" pitchFamily="2" charset="2"/>
              </a:rPr>
              <a:t>Defines Likelihood (Poisson / SAY for limited MC statistics)</a:t>
            </a:r>
          </a:p>
          <a:p>
            <a:r>
              <a:rPr lang="en-GB" dirty="0">
                <a:sym typeface="Wingdings" pitchFamily="2" charset="2"/>
              </a:rPr>
              <a:t>Incorporates nuisance parameters</a:t>
            </a:r>
          </a:p>
          <a:p>
            <a:pPr lvl="1"/>
            <a:r>
              <a:rPr lang="en-GB" dirty="0">
                <a:sym typeface="Wingdings" pitchFamily="2" charset="2"/>
              </a:rPr>
              <a:t>5 in-ice detector systematics</a:t>
            </a:r>
          </a:p>
          <a:p>
            <a:pPr lvl="1"/>
            <a:r>
              <a:rPr lang="en-GB" dirty="0">
                <a:sym typeface="Wingdings" pitchFamily="2" charset="2"/>
              </a:rPr>
              <a:t>CR-model interpolation</a:t>
            </a:r>
          </a:p>
          <a:p>
            <a:pPr lvl="1"/>
            <a:r>
              <a:rPr lang="en-GB" dirty="0">
                <a:sym typeface="Wingdings" pitchFamily="2" charset="2"/>
              </a:rPr>
              <a:t>Spectral index shift</a:t>
            </a:r>
          </a:p>
          <a:p>
            <a:endParaRPr lang="en-GB" dirty="0">
              <a:sym typeface="Wingdings" pitchFamily="2" charset="2"/>
            </a:endParaRPr>
          </a:p>
          <a:p>
            <a:r>
              <a:rPr lang="en-GB" dirty="0">
                <a:sym typeface="Wingdings" pitchFamily="2" charset="2"/>
              </a:rPr>
              <a:t>9 free fit parameter in total with</a:t>
            </a:r>
          </a:p>
          <a:p>
            <a:pPr lvl="1"/>
            <a:r>
              <a:rPr lang="en-GB" dirty="0">
                <a:sym typeface="Wingdings" pitchFamily="2" charset="2"/>
              </a:rPr>
              <a:t>Conv norm</a:t>
            </a:r>
          </a:p>
          <a:p>
            <a:pPr lvl="1"/>
            <a:r>
              <a:rPr lang="en-GB" dirty="0">
                <a:sym typeface="Wingdings" pitchFamily="2" charset="2"/>
              </a:rPr>
              <a:t>Prompt norm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CBF7F-CEC1-6DBB-F9C7-6976A25B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FE78A-197F-F628-D12A-DF0A266E9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D941F-AB12-30B9-EF33-51E93C53B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599" y="2838202"/>
            <a:ext cx="5856606" cy="32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CAFD-3C52-4B2C-B246-82D08510A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Spectrum Final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67DCF-20B6-09AE-A5FC-3F0E1C4D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2CD2E-F470-B38F-2748-5B9C9DEA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045FC-5063-AC70-A410-6DAF31C4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126" y="845062"/>
            <a:ext cx="7343074" cy="5511288"/>
          </a:xfrm>
          <a:prstGeom prst="rect">
            <a:avLst/>
          </a:prstGeom>
        </p:spPr>
      </p:pic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9EC31951-ED30-A186-035E-20D53DB2D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9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424F0-C34E-9B5A-7DD8-CC0DBF9B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EEC0-8B70-9633-DF10-5DD43E76B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57548-BE27-3BE6-F233-87018AF29A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AE8F2-ED82-FAB1-F6C5-21DEDD6A4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86FF9-735F-857D-0D1C-95C1A759F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38E0E7C4-7C17-D421-10BE-615495585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46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29040-9F84-7F5E-DC3F-6D974CECA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99642D-09AC-2584-6C11-BF90196CC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10" y="1107440"/>
            <a:ext cx="5854700" cy="4394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0F9-562C-32C7-BADD-975CD014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F4ABC-D725-D859-0DCF-A9E82335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E8A6A-95AB-A1DD-285D-3FEF4D5E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210" y="1107440"/>
            <a:ext cx="5854700" cy="4394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4ECAF4-9694-A0B0-5F6F-86A04FA8057D}"/>
              </a:ext>
            </a:extLst>
          </p:cNvPr>
          <p:cNvSpPr txBox="1"/>
          <p:nvPr/>
        </p:nvSpPr>
        <p:spPr>
          <a:xfrm>
            <a:off x="8434476" y="1165463"/>
            <a:ext cx="986167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DE" dirty="0"/>
              <a:t>Bias Plot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2D4D8F5A-485A-5F29-69EE-601B6B083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B33D67-F3ED-65F0-F977-8E11C51AD6C8}"/>
              </a:ext>
            </a:extLst>
          </p:cNvPr>
          <p:cNvSpPr txBox="1"/>
          <p:nvPr/>
        </p:nvSpPr>
        <p:spPr>
          <a:xfrm>
            <a:off x="11239343" y="605839"/>
            <a:ext cx="802912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200" dirty="0"/>
              <a:t>Bins</a:t>
            </a:r>
          </a:p>
          <a:p>
            <a:r>
              <a:rPr lang="en-DE" sz="1200" dirty="0"/>
              <a:t>20 energy</a:t>
            </a:r>
          </a:p>
          <a:p>
            <a:r>
              <a:rPr lang="en-DE" sz="1200" dirty="0"/>
              <a:t>2 zenith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5AD36-2026-D340-867D-581F63BACF21}"/>
              </a:ext>
            </a:extLst>
          </p:cNvPr>
          <p:cNvSpPr txBox="1"/>
          <p:nvPr/>
        </p:nvSpPr>
        <p:spPr>
          <a:xfrm>
            <a:off x="10272412" y="3810000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200 samples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19FB28-6579-8DD4-7AB5-94E028D2C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4579" y="5336544"/>
            <a:ext cx="744764" cy="33019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261FBC-78F1-7B92-99CB-E2944C75116E}"/>
              </a:ext>
            </a:extLst>
          </p:cNvPr>
          <p:cNvCxnSpPr/>
          <p:nvPr/>
        </p:nvCxnSpPr>
        <p:spPr>
          <a:xfrm flipH="1" flipV="1">
            <a:off x="10494579" y="5094514"/>
            <a:ext cx="372382" cy="24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35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BC9E-F8FA-78F2-F9C4-8C4F2C4C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Scan: Prompt Norm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327F12-8BCE-8312-7CD9-0EA4B8FBA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1900"/>
            <a:ext cx="5854700" cy="4394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E80A7-6426-6A6E-45E0-D4F688EE3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78BD8-DDED-2614-D372-654200DB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1E670C-FF9B-C426-AD5E-576356FE0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00" y="1231900"/>
            <a:ext cx="5854700" cy="4394200"/>
          </a:xfrm>
          <a:prstGeom prst="rect">
            <a:avLst/>
          </a:prstGeom>
        </p:spPr>
      </p:pic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412A72E1-E598-2F64-FD3F-6520D2069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932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4AD21-5CD8-4F40-7C6B-582B535F1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2D Scans: Prompt Norm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60C576D-012D-4083-777E-E5ABAA0A9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10" y="1338541"/>
            <a:ext cx="5854700" cy="4394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C460F-CE96-D3BA-7989-939DFE10B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A782C-777F-2A56-7943-1BF9694A9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804EE931-C7D7-0135-B33F-F3299F841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0" y="1338541"/>
            <a:ext cx="5854700" cy="4394200"/>
          </a:xfrm>
          <a:prstGeom prst="rect">
            <a:avLst/>
          </a:prstGeom>
        </p:spPr>
      </p:pic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FB3AEA59-2A6E-E691-5FD7-CA0C2F01D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936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18442</TotalTime>
  <Words>919</Words>
  <Application>Microsoft Macintosh PowerPoint</Application>
  <PresentationFormat>Widescreen</PresentationFormat>
  <Paragraphs>230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-webkit-standard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Prompt Muon Forward Fit  Pascal Gutjahr, Leander Flottau  </vt:lpstr>
      <vt:lpstr>Introduction</vt:lpstr>
      <vt:lpstr>Overview</vt:lpstr>
      <vt:lpstr>NNMFit</vt:lpstr>
      <vt:lpstr>Leading Energy Spectrum Final Level</vt:lpstr>
      <vt:lpstr>12 years Prediction</vt:lpstr>
      <vt:lpstr>Binning</vt:lpstr>
      <vt:lpstr>Discovery Scan: Prompt Norm</vt:lpstr>
      <vt:lpstr>2D Scans: Prompt Norm</vt:lpstr>
      <vt:lpstr>Discovery Scan: Charmed &amp; Unflavored</vt:lpstr>
      <vt:lpstr>2D Scan: Charmed &amp; Unflavored</vt:lpstr>
      <vt:lpstr>Burnsample</vt:lpstr>
      <vt:lpstr>Burnsample Normalization Fits</vt:lpstr>
      <vt:lpstr>2D Scans Burnsample</vt:lpstr>
      <vt:lpstr>Data—MC: Pre &amp; Post Fit</vt:lpstr>
      <vt:lpstr>Summary</vt:lpstr>
      <vt:lpstr>Backup</vt:lpstr>
      <vt:lpstr>Reconstructions Level 4</vt:lpstr>
      <vt:lpstr>Reconstructions Level 4</vt:lpstr>
      <vt:lpstr>Poisson vs SAY</vt:lpstr>
      <vt:lpstr>LLH Scan Ice Systematics</vt:lpstr>
      <vt:lpstr>LLH Scan CR Gradient &amp; Spectral Index Shift</vt:lpstr>
      <vt:lpstr>MC Statistics</vt:lpstr>
      <vt:lpstr>Bias All Systematics</vt:lpstr>
      <vt:lpstr>Ice Systematics Impact on Bin 0</vt:lpstr>
      <vt:lpstr>Test Different Binnings</vt:lpstr>
      <vt:lpstr>Parameter Correlations</vt:lpstr>
      <vt:lpstr>Fitted Systematics in Prompt Scan</vt:lpstr>
      <vt:lpstr>MC Statistics Final Level</vt:lpstr>
      <vt:lpstr>Bundle Spectrum Final Level</vt:lpstr>
      <vt:lpstr>Goal: Measure Muon Flux at Surface</vt:lpstr>
      <vt:lpstr>New CORSIKA simulation</vt:lpstr>
      <vt:lpstr>CORSIKA 7 vs. MCEq</vt:lpstr>
      <vt:lpstr>Prompt atmospheric muons and neutrinos</vt:lpstr>
      <vt:lpstr>Muon puzzle and model uncertainties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501</cp:revision>
  <cp:lastPrinted>2024-03-17T23:23:36Z</cp:lastPrinted>
  <dcterms:created xsi:type="dcterms:W3CDTF">2023-09-19T10:10:31Z</dcterms:created>
  <dcterms:modified xsi:type="dcterms:W3CDTF">2025-11-17T16:49:07Z</dcterms:modified>
</cp:coreProperties>
</file>